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7" r:id="rId4"/>
    <p:sldId id="269" r:id="rId5"/>
    <p:sldId id="268" r:id="rId6"/>
    <p:sldId id="259" r:id="rId7"/>
    <p:sldId id="260" r:id="rId8"/>
    <p:sldId id="258" r:id="rId9"/>
    <p:sldId id="261" r:id="rId10"/>
    <p:sldId id="262" r:id="rId11"/>
    <p:sldId id="270" r:id="rId12"/>
    <p:sldId id="271" r:id="rId13"/>
    <p:sldId id="272" r:id="rId14"/>
    <p:sldId id="273"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3"/>
    <p:restoredTop sz="95701"/>
  </p:normalViewPr>
  <p:slideViewPr>
    <p:cSldViewPr snapToGrid="0" snapToObjects="1">
      <p:cViewPr varScale="1">
        <p:scale>
          <a:sx n="90" d="100"/>
          <a:sy n="90" d="100"/>
        </p:scale>
        <p:origin x="232"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2/28/22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2/28/22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2/28/22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2/28/22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2/28/22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2/28/22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2/28/22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7C50E-5AFD-DF49-AF74-CFFCF46B7943}"/>
              </a:ext>
            </a:extLst>
          </p:cNvPr>
          <p:cNvSpPr>
            <a:spLocks noGrp="1"/>
          </p:cNvSpPr>
          <p:nvPr>
            <p:ph type="ctrTitle"/>
          </p:nvPr>
        </p:nvSpPr>
        <p:spPr>
          <a:xfrm>
            <a:off x="950026" y="1092531"/>
            <a:ext cx="10001002" cy="1570512"/>
          </a:xfrm>
        </p:spPr>
        <p:txBody>
          <a:bodyPr>
            <a:normAutofit/>
          </a:bodyPr>
          <a:lstStyle/>
          <a:p>
            <a:r>
              <a:rPr lang="en-US" sz="3600" b="1" dirty="0"/>
              <a:t>Risk Management using data analytics and Natural Language processing</a:t>
            </a:r>
          </a:p>
        </p:txBody>
      </p:sp>
      <p:sp>
        <p:nvSpPr>
          <p:cNvPr id="3" name="Subtitle 2">
            <a:extLst>
              <a:ext uri="{FF2B5EF4-FFF2-40B4-BE49-F238E27FC236}">
                <a16:creationId xmlns:a16="http://schemas.microsoft.com/office/drawing/2014/main" id="{46B1328F-E242-204C-9BD0-C11B322D6334}"/>
              </a:ext>
            </a:extLst>
          </p:cNvPr>
          <p:cNvSpPr>
            <a:spLocks noGrp="1"/>
          </p:cNvSpPr>
          <p:nvPr>
            <p:ph type="subTitle" idx="1"/>
          </p:nvPr>
        </p:nvSpPr>
        <p:spPr>
          <a:xfrm>
            <a:off x="475014" y="4859978"/>
            <a:ext cx="7121236" cy="2977735"/>
          </a:xfrm>
        </p:spPr>
        <p:txBody>
          <a:bodyPr>
            <a:normAutofit/>
          </a:bodyPr>
          <a:lstStyle/>
          <a:p>
            <a:r>
              <a:rPr lang="en-US" dirty="0"/>
              <a:t>Name: Sai Karteek Edumudi</a:t>
            </a:r>
          </a:p>
          <a:p>
            <a:r>
              <a:rPr lang="en-US" dirty="0"/>
              <a:t>Professor: Dr Chaojie (Jay) Wang</a:t>
            </a:r>
          </a:p>
          <a:p>
            <a:r>
              <a:rPr lang="en-US" dirty="0"/>
              <a:t>Department of Data Science</a:t>
            </a:r>
          </a:p>
          <a:p>
            <a:r>
              <a:rPr lang="en-US" dirty="0"/>
              <a:t>University of Maryland Baltimore county</a:t>
            </a:r>
          </a:p>
          <a:p>
            <a:endParaRPr lang="en-US" dirty="0"/>
          </a:p>
          <a:p>
            <a:endParaRPr lang="en-US" dirty="0"/>
          </a:p>
          <a:p>
            <a:endParaRPr lang="en-US" dirty="0"/>
          </a:p>
        </p:txBody>
      </p:sp>
      <p:sp>
        <p:nvSpPr>
          <p:cNvPr id="4" name="Subtitle 2">
            <a:extLst>
              <a:ext uri="{FF2B5EF4-FFF2-40B4-BE49-F238E27FC236}">
                <a16:creationId xmlns:a16="http://schemas.microsoft.com/office/drawing/2014/main" id="{3007FFF3-AC26-F843-8989-ECAA3D19E0CA}"/>
              </a:ext>
            </a:extLst>
          </p:cNvPr>
          <p:cNvSpPr txBox="1">
            <a:spLocks/>
          </p:cNvSpPr>
          <p:nvPr/>
        </p:nvSpPr>
        <p:spPr>
          <a:xfrm>
            <a:off x="6850084" y="5287488"/>
            <a:ext cx="7121236" cy="157051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a:p>
            <a:endParaRPr lang="en-US" dirty="0"/>
          </a:p>
        </p:txBody>
      </p:sp>
    </p:spTree>
    <p:extLst>
      <p:ext uri="{BB962C8B-B14F-4D97-AF65-F5344CB8AC3E}">
        <p14:creationId xmlns:p14="http://schemas.microsoft.com/office/powerpoint/2010/main" val="1952982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7856ACF6-7B33-524B-83C5-C4928AEE7464}"/>
              </a:ext>
            </a:extLst>
          </p:cNvPr>
          <p:cNvPicPr>
            <a:picLocks noChangeAspect="1"/>
          </p:cNvPicPr>
          <p:nvPr/>
        </p:nvPicPr>
        <p:blipFill rotWithShape="1">
          <a:blip r:embed="rId2"/>
          <a:srcRect l="1816" t="3241" r="1868" b="3704"/>
          <a:stretch/>
        </p:blipFill>
        <p:spPr>
          <a:xfrm>
            <a:off x="142875" y="3771899"/>
            <a:ext cx="5895976" cy="2871789"/>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1A845427-6553-3B46-9F56-B03D8926CDA1}"/>
              </a:ext>
            </a:extLst>
          </p:cNvPr>
          <p:cNvPicPr>
            <a:picLocks noChangeAspect="1"/>
          </p:cNvPicPr>
          <p:nvPr/>
        </p:nvPicPr>
        <p:blipFill rotWithShape="1">
          <a:blip r:embed="rId3"/>
          <a:srcRect l="1711" t="6944" r="3683" b="3704"/>
          <a:stretch/>
        </p:blipFill>
        <p:spPr>
          <a:xfrm>
            <a:off x="6257925" y="2343147"/>
            <a:ext cx="5791200" cy="2757491"/>
          </a:xfrm>
          <a:prstGeom prst="rect">
            <a:avLst/>
          </a:prstGeom>
        </p:spPr>
      </p:pic>
    </p:spTree>
    <p:extLst>
      <p:ext uri="{BB962C8B-B14F-4D97-AF65-F5344CB8AC3E}">
        <p14:creationId xmlns:p14="http://schemas.microsoft.com/office/powerpoint/2010/main" val="2067161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BBD4AE4D-0FCC-4F43-9E48-8972F439984F}"/>
              </a:ext>
            </a:extLst>
          </p:cNvPr>
          <p:cNvPicPr>
            <a:picLocks noGrp="1" noChangeAspect="1"/>
          </p:cNvPicPr>
          <p:nvPr>
            <p:ph idx="1"/>
          </p:nvPr>
        </p:nvPicPr>
        <p:blipFill rotWithShape="1">
          <a:blip r:embed="rId2"/>
          <a:srcRect l="1503" t="5689" r="2496" b="2933"/>
          <a:stretch/>
        </p:blipFill>
        <p:spPr>
          <a:xfrm>
            <a:off x="1" y="4477590"/>
            <a:ext cx="5857876" cy="2380410"/>
          </a:xfrm>
        </p:spPr>
      </p:pic>
      <p:pic>
        <p:nvPicPr>
          <p:cNvPr id="7" name="Picture 6">
            <a:extLst>
              <a:ext uri="{FF2B5EF4-FFF2-40B4-BE49-F238E27FC236}">
                <a16:creationId xmlns:a16="http://schemas.microsoft.com/office/drawing/2014/main" id="{1174ABCC-4546-C94E-9B61-2B87C62D009A}"/>
              </a:ext>
            </a:extLst>
          </p:cNvPr>
          <p:cNvPicPr>
            <a:picLocks noChangeAspect="1"/>
          </p:cNvPicPr>
          <p:nvPr/>
        </p:nvPicPr>
        <p:blipFill rotWithShape="1">
          <a:blip r:embed="rId3"/>
          <a:srcRect l="2338" t="4493" r="2063"/>
          <a:stretch/>
        </p:blipFill>
        <p:spPr>
          <a:xfrm>
            <a:off x="0" y="983548"/>
            <a:ext cx="5857876" cy="2565354"/>
          </a:xfrm>
          <a:prstGeom prst="rect">
            <a:avLst/>
          </a:prstGeom>
        </p:spPr>
      </p:pic>
      <p:pic>
        <p:nvPicPr>
          <p:cNvPr id="11" name="Picture 10" descr="Text&#10;&#10;Description automatically generated with medium confidence">
            <a:extLst>
              <a:ext uri="{FF2B5EF4-FFF2-40B4-BE49-F238E27FC236}">
                <a16:creationId xmlns:a16="http://schemas.microsoft.com/office/drawing/2014/main" id="{77675602-3C44-5741-A4FD-6F620BD0E894}"/>
              </a:ext>
            </a:extLst>
          </p:cNvPr>
          <p:cNvPicPr>
            <a:picLocks noChangeAspect="1"/>
          </p:cNvPicPr>
          <p:nvPr/>
        </p:nvPicPr>
        <p:blipFill rotWithShape="1">
          <a:blip r:embed="rId4"/>
          <a:srcRect l="3148" t="4352" r="1998" b="3148"/>
          <a:stretch/>
        </p:blipFill>
        <p:spPr>
          <a:xfrm>
            <a:off x="5986078" y="0"/>
            <a:ext cx="6205922" cy="2565354"/>
          </a:xfrm>
          <a:prstGeom prst="rect">
            <a:avLst/>
          </a:prstGeom>
        </p:spPr>
      </p:pic>
      <p:pic>
        <p:nvPicPr>
          <p:cNvPr id="12" name="Picture 11">
            <a:extLst>
              <a:ext uri="{FF2B5EF4-FFF2-40B4-BE49-F238E27FC236}">
                <a16:creationId xmlns:a16="http://schemas.microsoft.com/office/drawing/2014/main" id="{E5D6F828-C846-7940-BCC3-1CDB4A56890F}"/>
              </a:ext>
            </a:extLst>
          </p:cNvPr>
          <p:cNvPicPr>
            <a:picLocks noChangeAspect="1"/>
          </p:cNvPicPr>
          <p:nvPr/>
        </p:nvPicPr>
        <p:blipFill rotWithShape="1">
          <a:blip r:embed="rId5"/>
          <a:srcRect l="1679" t="4931" r="1995" b="4467"/>
          <a:stretch/>
        </p:blipFill>
        <p:spPr>
          <a:xfrm>
            <a:off x="6096000" y="3548902"/>
            <a:ext cx="6096000" cy="2380410"/>
          </a:xfrm>
          <a:prstGeom prst="rect">
            <a:avLst/>
          </a:prstGeom>
        </p:spPr>
      </p:pic>
    </p:spTree>
    <p:extLst>
      <p:ext uri="{BB962C8B-B14F-4D97-AF65-F5344CB8AC3E}">
        <p14:creationId xmlns:p14="http://schemas.microsoft.com/office/powerpoint/2010/main" val="3194845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5179C05-F0E7-FD4D-AACC-ECA5DAEA1DAE}"/>
              </a:ext>
            </a:extLst>
          </p:cNvPr>
          <p:cNvPicPr>
            <a:picLocks noGrp="1" noChangeAspect="1"/>
          </p:cNvPicPr>
          <p:nvPr>
            <p:ph idx="1"/>
          </p:nvPr>
        </p:nvPicPr>
        <p:blipFill rotWithShape="1">
          <a:blip r:embed="rId2"/>
          <a:srcRect l="2206" t="3241" r="1866" b="5093"/>
          <a:stretch/>
        </p:blipFill>
        <p:spPr>
          <a:xfrm>
            <a:off x="0" y="3557574"/>
            <a:ext cx="5872164" cy="2828926"/>
          </a:xfrm>
        </p:spPr>
      </p:pic>
      <p:pic>
        <p:nvPicPr>
          <p:cNvPr id="7" name="Picture 6">
            <a:extLst>
              <a:ext uri="{FF2B5EF4-FFF2-40B4-BE49-F238E27FC236}">
                <a16:creationId xmlns:a16="http://schemas.microsoft.com/office/drawing/2014/main" id="{D370C3E9-53EF-DD4E-AA54-96FD4BC739B4}"/>
              </a:ext>
            </a:extLst>
          </p:cNvPr>
          <p:cNvPicPr>
            <a:picLocks noChangeAspect="1"/>
          </p:cNvPicPr>
          <p:nvPr/>
        </p:nvPicPr>
        <p:blipFill rotWithShape="1">
          <a:blip r:embed="rId3"/>
          <a:srcRect l="1347" t="4630" r="2723" b="3704"/>
          <a:stretch/>
        </p:blipFill>
        <p:spPr>
          <a:xfrm>
            <a:off x="3159918" y="285749"/>
            <a:ext cx="5872164" cy="2828926"/>
          </a:xfrm>
          <a:prstGeom prst="rect">
            <a:avLst/>
          </a:prstGeom>
        </p:spPr>
      </p:pic>
      <p:pic>
        <p:nvPicPr>
          <p:cNvPr id="9" name="Picture 8">
            <a:extLst>
              <a:ext uri="{FF2B5EF4-FFF2-40B4-BE49-F238E27FC236}">
                <a16:creationId xmlns:a16="http://schemas.microsoft.com/office/drawing/2014/main" id="{D7097BD7-DB71-E840-9E5C-B290EF797371}"/>
              </a:ext>
            </a:extLst>
          </p:cNvPr>
          <p:cNvPicPr>
            <a:picLocks noChangeAspect="1"/>
          </p:cNvPicPr>
          <p:nvPr/>
        </p:nvPicPr>
        <p:blipFill rotWithShape="1">
          <a:blip r:embed="rId4"/>
          <a:srcRect l="1867" t="3358" r="2204" b="4977"/>
          <a:stretch/>
        </p:blipFill>
        <p:spPr>
          <a:xfrm>
            <a:off x="6096000" y="3886199"/>
            <a:ext cx="5872164" cy="2828926"/>
          </a:xfrm>
          <a:prstGeom prst="rect">
            <a:avLst/>
          </a:prstGeom>
        </p:spPr>
      </p:pic>
    </p:spTree>
    <p:extLst>
      <p:ext uri="{BB962C8B-B14F-4D97-AF65-F5344CB8AC3E}">
        <p14:creationId xmlns:p14="http://schemas.microsoft.com/office/powerpoint/2010/main" val="4062139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FFA06-A770-0745-8259-A541FDA69A68}"/>
              </a:ext>
            </a:extLst>
          </p:cNvPr>
          <p:cNvSpPr>
            <a:spLocks noGrp="1"/>
          </p:cNvSpPr>
          <p:nvPr>
            <p:ph type="title"/>
          </p:nvPr>
        </p:nvSpPr>
        <p:spPr>
          <a:xfrm>
            <a:off x="685800" y="764373"/>
            <a:ext cx="10820400" cy="1293028"/>
          </a:xfrm>
        </p:spPr>
        <p:txBody>
          <a:bodyPr/>
          <a:lstStyle/>
          <a:p>
            <a:pPr algn="l"/>
            <a:r>
              <a:rPr lang="en-US" dirty="0"/>
              <a:t>MACHINE LEARNING MODELS</a:t>
            </a:r>
          </a:p>
        </p:txBody>
      </p:sp>
      <p:sp>
        <p:nvSpPr>
          <p:cNvPr id="3" name="Content Placeholder 2">
            <a:extLst>
              <a:ext uri="{FF2B5EF4-FFF2-40B4-BE49-F238E27FC236}">
                <a16:creationId xmlns:a16="http://schemas.microsoft.com/office/drawing/2014/main" id="{66BA0651-AFE6-7248-8294-71FC0EF5DD58}"/>
              </a:ext>
            </a:extLst>
          </p:cNvPr>
          <p:cNvSpPr>
            <a:spLocks noGrp="1"/>
          </p:cNvSpPr>
          <p:nvPr>
            <p:ph idx="1"/>
          </p:nvPr>
        </p:nvSpPr>
        <p:spPr/>
        <p:txBody>
          <a:bodyPr>
            <a:normAutofit fontScale="92500"/>
          </a:bodyPr>
          <a:lstStyle/>
          <a:p>
            <a:pPr marL="0" indent="0">
              <a:lnSpc>
                <a:spcPct val="150000"/>
              </a:lnSpc>
              <a:buNone/>
            </a:pPr>
            <a:r>
              <a:rPr lang="en-US" dirty="0"/>
              <a:t>Sentiment analysis is a text analysis technique that detects polarity (e.g., a positive or negative opinion) in a text, whether it's a whole document, a paragraph, a sentence, or a clause.</a:t>
            </a:r>
          </a:p>
          <a:p>
            <a:pPr marL="0" indent="0">
              <a:lnSpc>
                <a:spcPct val="150000"/>
              </a:lnSpc>
              <a:buNone/>
            </a:pPr>
            <a:endParaRPr lang="en-US" dirty="0"/>
          </a:p>
          <a:p>
            <a:pPr marL="0" indent="0">
              <a:lnSpc>
                <a:spcPct val="150000"/>
              </a:lnSpc>
              <a:buNone/>
            </a:pPr>
            <a:r>
              <a:rPr lang="en-US" dirty="0"/>
              <a:t>VADER ( Valence Aware Dictionary for Sentiment Reasoning) is a model used for text sentiment analysis that is sensitive to both polarity (positive/negative) and intensity (strength) of emotion. It is available in the NLTK package and can be applied directly to unlabeled text data.</a:t>
            </a:r>
          </a:p>
          <a:p>
            <a:pPr marL="0" indent="0">
              <a:buNone/>
            </a:pPr>
            <a:endParaRPr lang="en-US" dirty="0"/>
          </a:p>
        </p:txBody>
      </p:sp>
    </p:spTree>
    <p:extLst>
      <p:ext uri="{BB962C8B-B14F-4D97-AF65-F5344CB8AC3E}">
        <p14:creationId xmlns:p14="http://schemas.microsoft.com/office/powerpoint/2010/main" val="2865116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0EAEB-9C26-0646-A028-A90294CC6CC2}"/>
              </a:ext>
            </a:extLst>
          </p:cNvPr>
          <p:cNvSpPr>
            <a:spLocks noGrp="1"/>
          </p:cNvSpPr>
          <p:nvPr>
            <p:ph type="title"/>
          </p:nvPr>
        </p:nvSpPr>
        <p:spPr>
          <a:xfrm>
            <a:off x="685800" y="764373"/>
            <a:ext cx="10820400" cy="1293028"/>
          </a:xfrm>
        </p:spPr>
        <p:txBody>
          <a:bodyPr/>
          <a:lstStyle/>
          <a:p>
            <a:pPr algn="l"/>
            <a:r>
              <a:rPr lang="en-US" dirty="0"/>
              <a:t>Expected outcomes</a:t>
            </a:r>
          </a:p>
        </p:txBody>
      </p:sp>
      <p:sp>
        <p:nvSpPr>
          <p:cNvPr id="3" name="Content Placeholder 2">
            <a:extLst>
              <a:ext uri="{FF2B5EF4-FFF2-40B4-BE49-F238E27FC236}">
                <a16:creationId xmlns:a16="http://schemas.microsoft.com/office/drawing/2014/main" id="{33AFC722-C73B-B34E-A2BD-C0E065BD4484}"/>
              </a:ext>
            </a:extLst>
          </p:cNvPr>
          <p:cNvSpPr>
            <a:spLocks noGrp="1"/>
          </p:cNvSpPr>
          <p:nvPr>
            <p:ph idx="1"/>
          </p:nvPr>
        </p:nvSpPr>
        <p:spPr>
          <a:xfrm>
            <a:off x="685800" y="2194560"/>
            <a:ext cx="10820400" cy="4534853"/>
          </a:xfrm>
        </p:spPr>
        <p:txBody>
          <a:bodyPr>
            <a:normAutofit fontScale="92500" lnSpcReduction="20000"/>
          </a:bodyPr>
          <a:lstStyle/>
          <a:p>
            <a:pPr>
              <a:lnSpc>
                <a:spcPct val="150000"/>
              </a:lnSpc>
            </a:pPr>
            <a:r>
              <a:rPr lang="en-US" dirty="0"/>
              <a:t>This UI is expected to explore, analyze, and mitigate risk from various perspectives for an Organization.</a:t>
            </a:r>
          </a:p>
          <a:p>
            <a:pPr>
              <a:lnSpc>
                <a:spcPct val="150000"/>
              </a:lnSpc>
            </a:pPr>
            <a:r>
              <a:rPr lang="en-US" dirty="0"/>
              <a:t>It is a product to which a stock symbol can be given as input, and it returns an interactive UI showing the risks related to that company on a daily, weekly or monthly basis. </a:t>
            </a:r>
          </a:p>
          <a:p>
            <a:pPr>
              <a:lnSpc>
                <a:spcPct val="150000"/>
              </a:lnSpc>
            </a:pPr>
            <a:r>
              <a:rPr lang="en-US" dirty="0"/>
              <a:t>The system would also segregate these risks by considering all the factors into different priority levels. </a:t>
            </a:r>
          </a:p>
          <a:p>
            <a:pPr>
              <a:lnSpc>
                <a:spcPct val="150000"/>
              </a:lnSpc>
            </a:pPr>
            <a:r>
              <a:rPr lang="en-US" dirty="0"/>
              <a:t>These risks would be stored on daily basis for further analysis and find frequently occurring problems in the system.</a:t>
            </a:r>
            <a:br>
              <a:rPr lang="en-US" dirty="0"/>
            </a:br>
            <a:endParaRPr lang="en-US" dirty="0"/>
          </a:p>
        </p:txBody>
      </p:sp>
    </p:spTree>
    <p:extLst>
      <p:ext uri="{BB962C8B-B14F-4D97-AF65-F5344CB8AC3E}">
        <p14:creationId xmlns:p14="http://schemas.microsoft.com/office/powerpoint/2010/main" val="1525096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908D3D-9A57-624F-BD04-BEDC62DEF202}"/>
              </a:ext>
            </a:extLst>
          </p:cNvPr>
          <p:cNvSpPr>
            <a:spLocks noGrp="1"/>
          </p:cNvSpPr>
          <p:nvPr>
            <p:ph idx="1"/>
          </p:nvPr>
        </p:nvSpPr>
        <p:spPr/>
        <p:txBody>
          <a:bodyPr/>
          <a:lstStyle/>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E97E6101-4907-6745-9DCE-8906240E4833}"/>
              </a:ext>
            </a:extLst>
          </p:cNvPr>
          <p:cNvSpPr txBox="1"/>
          <p:nvPr/>
        </p:nvSpPr>
        <p:spPr>
          <a:xfrm>
            <a:off x="3629025" y="3171826"/>
            <a:ext cx="3583032" cy="923330"/>
          </a:xfrm>
          <a:prstGeom prst="rect">
            <a:avLst/>
          </a:prstGeom>
          <a:noFill/>
        </p:spPr>
        <p:txBody>
          <a:bodyPr wrap="none" rtlCol="0">
            <a:spAutoFit/>
          </a:bodyPr>
          <a:lstStyle/>
          <a:p>
            <a:r>
              <a:rPr lang="en-US" sz="5400" dirty="0"/>
              <a:t>Thank you</a:t>
            </a:r>
          </a:p>
        </p:txBody>
      </p:sp>
    </p:spTree>
    <p:extLst>
      <p:ext uri="{BB962C8B-B14F-4D97-AF65-F5344CB8AC3E}">
        <p14:creationId xmlns:p14="http://schemas.microsoft.com/office/powerpoint/2010/main" val="2790210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E9787-95E6-3945-A55B-5719F16291B2}"/>
              </a:ext>
            </a:extLst>
          </p:cNvPr>
          <p:cNvSpPr>
            <a:spLocks noGrp="1"/>
          </p:cNvSpPr>
          <p:nvPr>
            <p:ph type="title"/>
          </p:nvPr>
        </p:nvSpPr>
        <p:spPr>
          <a:xfrm>
            <a:off x="685799" y="639315"/>
            <a:ext cx="10820399" cy="1293028"/>
          </a:xfrm>
        </p:spPr>
        <p:txBody>
          <a:bodyPr/>
          <a:lstStyle/>
          <a:p>
            <a:pPr algn="l"/>
            <a:r>
              <a:rPr lang="en-US" dirty="0"/>
              <a:t>Introduction</a:t>
            </a:r>
          </a:p>
        </p:txBody>
      </p:sp>
      <p:sp>
        <p:nvSpPr>
          <p:cNvPr id="3" name="Content Placeholder 2">
            <a:extLst>
              <a:ext uri="{FF2B5EF4-FFF2-40B4-BE49-F238E27FC236}">
                <a16:creationId xmlns:a16="http://schemas.microsoft.com/office/drawing/2014/main" id="{FA136EF9-4861-264D-9C47-80E07CE9313B}"/>
              </a:ext>
            </a:extLst>
          </p:cNvPr>
          <p:cNvSpPr>
            <a:spLocks noGrp="1"/>
          </p:cNvSpPr>
          <p:nvPr>
            <p:ph idx="1"/>
          </p:nvPr>
        </p:nvSpPr>
        <p:spPr/>
        <p:txBody>
          <a:bodyPr>
            <a:normAutofit fontScale="92500" lnSpcReduction="10000"/>
          </a:bodyPr>
          <a:lstStyle/>
          <a:p>
            <a:pPr marL="0" indent="0">
              <a:lnSpc>
                <a:spcPct val="150000"/>
              </a:lnSpc>
              <a:buNone/>
            </a:pPr>
            <a:r>
              <a:rPr lang="en-US" dirty="0"/>
              <a:t>Machine learning is a method of data analysis that automates analytical model building to identify patterns and make decisions with minimal human intervention. With appropriate analysis, one can mitigate risk and build a strategy to make profits. The information used for this technical analysis consists mainly of the website traffic, news articles, and twitter data. This kind of analysis is not new, and different financial institutions are examining it. While analyzing risk, it is essential to analyze the intrinsic value of stocks, news articles performance of the industry, economy, political climate, etc., to analyze the risk involved in a certain time and potential future risks involved based on current and past data.</a:t>
            </a:r>
          </a:p>
          <a:p>
            <a:pPr marL="0" indent="0">
              <a:buNone/>
            </a:pPr>
            <a:endParaRPr lang="en-US" dirty="0"/>
          </a:p>
        </p:txBody>
      </p:sp>
    </p:spTree>
    <p:extLst>
      <p:ext uri="{BB962C8B-B14F-4D97-AF65-F5344CB8AC3E}">
        <p14:creationId xmlns:p14="http://schemas.microsoft.com/office/powerpoint/2010/main" val="4121112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887B0-F725-0C4C-A417-12B69A10D4D1}"/>
              </a:ext>
            </a:extLst>
          </p:cNvPr>
          <p:cNvSpPr>
            <a:spLocks noGrp="1"/>
          </p:cNvSpPr>
          <p:nvPr>
            <p:ph type="title"/>
          </p:nvPr>
        </p:nvSpPr>
        <p:spPr>
          <a:xfrm>
            <a:off x="773722" y="639315"/>
            <a:ext cx="10732477" cy="1293028"/>
          </a:xfrm>
        </p:spPr>
        <p:txBody>
          <a:bodyPr>
            <a:normAutofit/>
          </a:bodyPr>
          <a:lstStyle/>
          <a:p>
            <a:pPr algn="l"/>
            <a:r>
              <a:rPr lang="en-US" sz="3200" dirty="0"/>
              <a:t>risk management and its essence in any business</a:t>
            </a:r>
          </a:p>
        </p:txBody>
      </p:sp>
      <p:sp>
        <p:nvSpPr>
          <p:cNvPr id="3" name="Content Placeholder 2">
            <a:extLst>
              <a:ext uri="{FF2B5EF4-FFF2-40B4-BE49-F238E27FC236}">
                <a16:creationId xmlns:a16="http://schemas.microsoft.com/office/drawing/2014/main" id="{A8E8C00D-DC9B-414E-A916-E3C70B224DC9}"/>
              </a:ext>
            </a:extLst>
          </p:cNvPr>
          <p:cNvSpPr>
            <a:spLocks noGrp="1"/>
          </p:cNvSpPr>
          <p:nvPr>
            <p:ph idx="1"/>
          </p:nvPr>
        </p:nvSpPr>
        <p:spPr/>
        <p:txBody>
          <a:bodyPr>
            <a:normAutofit fontScale="85000" lnSpcReduction="10000"/>
          </a:bodyPr>
          <a:lstStyle/>
          <a:p>
            <a:pPr marL="0" indent="0">
              <a:lnSpc>
                <a:spcPct val="150000"/>
              </a:lnSpc>
              <a:buNone/>
            </a:pPr>
            <a:r>
              <a:rPr lang="en-US" dirty="0"/>
              <a:t>Risks are simply things that COULD happen, not things that necessarily WILL happen, but without a plan for the “what ifs”, those minor risks could turn into major issues. Analyzing risk early on prevents this from occurring.[1] They reveal bigger patterns or organizational weaknesses that must be addressed. </a:t>
            </a:r>
          </a:p>
          <a:p>
            <a:pPr marL="0" indent="0">
              <a:lnSpc>
                <a:spcPct val="150000"/>
              </a:lnSpc>
              <a:buNone/>
            </a:pPr>
            <a:r>
              <a:rPr lang="en-US" dirty="0"/>
              <a:t>Business intelligence software has propelled major progress in enterprise risk management because the technology enables risk managers to bring their information together, analyze it, and forecast how risk scenarios would impact their business.</a:t>
            </a:r>
          </a:p>
          <a:p>
            <a:pPr marL="0" indent="0">
              <a:lnSpc>
                <a:spcPct val="150000"/>
              </a:lnSpc>
              <a:buNone/>
            </a:pPr>
            <a:r>
              <a:rPr lang="en-US" dirty="0"/>
              <a:t>Algorithm based risk management can reduce rising costs for modeling by an estimated 20 to 30 percent in making most important to business decisions, according to McKinsey.</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146440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8F8CF-523C-874E-99E1-2D07763D192E}"/>
              </a:ext>
            </a:extLst>
          </p:cNvPr>
          <p:cNvSpPr>
            <a:spLocks noGrp="1"/>
          </p:cNvSpPr>
          <p:nvPr>
            <p:ph type="title"/>
          </p:nvPr>
        </p:nvSpPr>
        <p:spPr>
          <a:xfrm>
            <a:off x="685800" y="764373"/>
            <a:ext cx="10820400" cy="689289"/>
          </a:xfrm>
        </p:spPr>
        <p:txBody>
          <a:bodyPr>
            <a:normAutofit fontScale="90000"/>
          </a:bodyPr>
          <a:lstStyle/>
          <a:p>
            <a:pPr fontAlgn="base"/>
            <a:r>
              <a:rPr lang="en-US" b="1" dirty="0"/>
              <a:t>ERM Case Study: </a:t>
            </a:r>
            <a:r>
              <a:rPr lang="en-US" dirty="0"/>
              <a:t>Bank</a:t>
            </a:r>
            <a:r>
              <a:rPr lang="en-US" b="1" dirty="0"/>
              <a:t> </a:t>
            </a:r>
            <a:r>
              <a:rPr lang="en-US" dirty="0"/>
              <a:t>of New York Mellon </a:t>
            </a:r>
          </a:p>
        </p:txBody>
      </p:sp>
      <p:sp>
        <p:nvSpPr>
          <p:cNvPr id="3" name="Content Placeholder 2">
            <a:extLst>
              <a:ext uri="{FF2B5EF4-FFF2-40B4-BE49-F238E27FC236}">
                <a16:creationId xmlns:a16="http://schemas.microsoft.com/office/drawing/2014/main" id="{98DBA3CA-9BF8-2E41-9982-84E27863FBB3}"/>
              </a:ext>
            </a:extLst>
          </p:cNvPr>
          <p:cNvSpPr>
            <a:spLocks noGrp="1"/>
          </p:cNvSpPr>
          <p:nvPr>
            <p:ph idx="1"/>
          </p:nvPr>
        </p:nvSpPr>
        <p:spPr>
          <a:xfrm>
            <a:off x="685800" y="1629508"/>
            <a:ext cx="10820400" cy="4589177"/>
          </a:xfrm>
        </p:spPr>
        <p:txBody>
          <a:bodyPr>
            <a:normAutofit fontScale="62500" lnSpcReduction="20000"/>
          </a:bodyPr>
          <a:lstStyle/>
          <a:p>
            <a:pPr marL="0" indent="0" fontAlgn="base">
              <a:lnSpc>
                <a:spcPct val="160000"/>
              </a:lnSpc>
              <a:buNone/>
            </a:pPr>
            <a:r>
              <a:rPr lang="en-US" dirty="0">
                <a:latin typeface="Calibri" panose="020F0502020204030204" pitchFamily="34" charset="0"/>
                <a:cs typeface="Calibri" panose="020F0502020204030204" pitchFamily="34" charset="0"/>
              </a:rPr>
              <a:t>In 2021, the bank joined with Google Cloud to use machine learning and artificial intelligence to predict and reduce the risk that transactions in the $22 trillion U.S. Treasury market will fail to settle. Settlement failure means a buyer and seller do not exchange cash and securities by the close of business on the scheduled date. </a:t>
            </a:r>
          </a:p>
          <a:p>
            <a:pPr marL="0" indent="0" fontAlgn="base">
              <a:lnSpc>
                <a:spcPct val="160000"/>
              </a:lnSpc>
              <a:buNone/>
            </a:pPr>
            <a:r>
              <a:rPr lang="en-US" dirty="0">
                <a:latin typeface="Calibri" panose="020F0502020204030204" pitchFamily="34" charset="0"/>
                <a:cs typeface="Calibri" panose="020F0502020204030204" pitchFamily="34" charset="0"/>
              </a:rPr>
              <a:t>The party that fails to settle is assessed a daily financial penalty, and a high level of settlement failures can indicate market liquidity problems and rising risk. BNY says that, on average, about 2 percent of transactions fail to settle.</a:t>
            </a:r>
          </a:p>
          <a:p>
            <a:pPr marL="0" indent="0" fontAlgn="base">
              <a:lnSpc>
                <a:spcPct val="160000"/>
              </a:lnSpc>
              <a:buNone/>
            </a:pPr>
            <a:r>
              <a:rPr lang="en-US" dirty="0">
                <a:latin typeface="Calibri" panose="020F0502020204030204" pitchFamily="34" charset="0"/>
                <a:cs typeface="Calibri" panose="020F0502020204030204" pitchFamily="34" charset="0"/>
              </a:rPr>
              <a:t>The bank trained models with millions of trades to consider every factor that could result in settlement failure. The service uses market-wide intraday trading metrics, trading velocity, scarcity indicators, volume, the number of trades settled per hour, seasonality, issuance patterns, and other signals. </a:t>
            </a:r>
          </a:p>
          <a:p>
            <a:pPr marL="0" indent="0" fontAlgn="base">
              <a:lnSpc>
                <a:spcPct val="160000"/>
              </a:lnSpc>
              <a:buNone/>
            </a:pPr>
            <a:r>
              <a:rPr lang="en-US" dirty="0">
                <a:latin typeface="Calibri" panose="020F0502020204030204" pitchFamily="34" charset="0"/>
                <a:cs typeface="Calibri" panose="020F0502020204030204" pitchFamily="34" charset="0"/>
              </a:rPr>
              <a:t>The bank said it predicts about 40 percent of settlement failures with 90 percent accuracy. But it also cautioned against overconfidence in the technology as the model continues to improve. </a:t>
            </a:r>
          </a:p>
          <a:p>
            <a:pPr marL="0" indent="0" fontAlgn="base">
              <a:lnSpc>
                <a:spcPct val="160000"/>
              </a:lnSpc>
              <a:buNone/>
            </a:pPr>
            <a:r>
              <a:rPr lang="en-US" dirty="0">
                <a:latin typeface="Calibri" panose="020F0502020204030204" pitchFamily="34" charset="0"/>
                <a:cs typeface="Calibri" panose="020F0502020204030204" pitchFamily="34" charset="0"/>
              </a:rPr>
              <a:t>AI-driven forecasting reduces risk for BNY clients in the Treasury market and saves costs. For example, a predictive view of settlement risks helps bond dealers more accurately manage their liquidity buffers, avoid penalties, optimize their funding sources, and offset the risks of failed settlements. In the long run, such forecasting tools could improve the health of the financial market. </a:t>
            </a:r>
          </a:p>
          <a:p>
            <a:pPr marL="0" indent="0">
              <a:buNone/>
            </a:pPr>
            <a:endParaRPr lang="en-US" dirty="0"/>
          </a:p>
        </p:txBody>
      </p:sp>
    </p:spTree>
    <p:extLst>
      <p:ext uri="{BB962C8B-B14F-4D97-AF65-F5344CB8AC3E}">
        <p14:creationId xmlns:p14="http://schemas.microsoft.com/office/powerpoint/2010/main" val="1189339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D37D-832B-9147-9586-B1191B3A403A}"/>
              </a:ext>
            </a:extLst>
          </p:cNvPr>
          <p:cNvSpPr>
            <a:spLocks noGrp="1"/>
          </p:cNvSpPr>
          <p:nvPr>
            <p:ph type="title"/>
          </p:nvPr>
        </p:nvSpPr>
        <p:spPr>
          <a:xfrm>
            <a:off x="685800" y="764373"/>
            <a:ext cx="10820400" cy="1293028"/>
          </a:xfrm>
        </p:spPr>
        <p:txBody>
          <a:bodyPr/>
          <a:lstStyle/>
          <a:p>
            <a:pPr algn="l"/>
            <a:r>
              <a:rPr lang="en-US" b="1" dirty="0"/>
              <a:t>Risk Management Strategies</a:t>
            </a:r>
            <a:br>
              <a:rPr lang="en-US" b="1" dirty="0"/>
            </a:br>
            <a:endParaRPr lang="en-US" dirty="0"/>
          </a:p>
        </p:txBody>
      </p:sp>
      <p:sp>
        <p:nvSpPr>
          <p:cNvPr id="3" name="Content Placeholder 2">
            <a:extLst>
              <a:ext uri="{FF2B5EF4-FFF2-40B4-BE49-F238E27FC236}">
                <a16:creationId xmlns:a16="http://schemas.microsoft.com/office/drawing/2014/main" id="{AE54743E-D373-074F-9EEF-C08EB70013A5}"/>
              </a:ext>
            </a:extLst>
          </p:cNvPr>
          <p:cNvSpPr>
            <a:spLocks noGrp="1"/>
          </p:cNvSpPr>
          <p:nvPr>
            <p:ph idx="1"/>
          </p:nvPr>
        </p:nvSpPr>
        <p:spPr/>
        <p:txBody>
          <a:bodyPr>
            <a:normAutofit/>
          </a:bodyPr>
          <a:lstStyle/>
          <a:p>
            <a:endParaRPr lang="en-US" dirty="0"/>
          </a:p>
        </p:txBody>
      </p:sp>
      <p:pic>
        <p:nvPicPr>
          <p:cNvPr id="4" name="Picture 3">
            <a:extLst>
              <a:ext uri="{FF2B5EF4-FFF2-40B4-BE49-F238E27FC236}">
                <a16:creationId xmlns:a16="http://schemas.microsoft.com/office/drawing/2014/main" id="{E9F459DE-B1FA-A442-A4A4-4E95FF834E5C}"/>
              </a:ext>
            </a:extLst>
          </p:cNvPr>
          <p:cNvPicPr>
            <a:picLocks noChangeAspect="1"/>
          </p:cNvPicPr>
          <p:nvPr/>
        </p:nvPicPr>
        <p:blipFill>
          <a:blip r:embed="rId2"/>
          <a:stretch>
            <a:fillRect/>
          </a:stretch>
        </p:blipFill>
        <p:spPr>
          <a:xfrm>
            <a:off x="685799" y="1871663"/>
            <a:ext cx="10820399" cy="4629150"/>
          </a:xfrm>
          <a:prstGeom prst="rect">
            <a:avLst/>
          </a:prstGeom>
        </p:spPr>
      </p:pic>
    </p:spTree>
    <p:extLst>
      <p:ext uri="{BB962C8B-B14F-4D97-AF65-F5344CB8AC3E}">
        <p14:creationId xmlns:p14="http://schemas.microsoft.com/office/powerpoint/2010/main" val="4038532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6999-4247-7E44-AAE2-BEFFE82F1BE3}"/>
              </a:ext>
            </a:extLst>
          </p:cNvPr>
          <p:cNvSpPr>
            <a:spLocks noGrp="1"/>
          </p:cNvSpPr>
          <p:nvPr>
            <p:ph type="title"/>
          </p:nvPr>
        </p:nvSpPr>
        <p:spPr>
          <a:xfrm>
            <a:off x="685800" y="224589"/>
            <a:ext cx="10820400" cy="1969971"/>
          </a:xfrm>
        </p:spPr>
        <p:txBody>
          <a:bodyPr>
            <a:normAutofit/>
          </a:bodyPr>
          <a:lstStyle/>
          <a:p>
            <a:pPr algn="l"/>
            <a:r>
              <a:rPr lang="en-US" dirty="0"/>
              <a:t>Data sources</a:t>
            </a:r>
          </a:p>
        </p:txBody>
      </p:sp>
      <p:sp>
        <p:nvSpPr>
          <p:cNvPr id="3" name="Content Placeholder 2">
            <a:extLst>
              <a:ext uri="{FF2B5EF4-FFF2-40B4-BE49-F238E27FC236}">
                <a16:creationId xmlns:a16="http://schemas.microsoft.com/office/drawing/2014/main" id="{2398655F-3237-B844-9684-56CBBDAB996A}"/>
              </a:ext>
            </a:extLst>
          </p:cNvPr>
          <p:cNvSpPr>
            <a:spLocks noGrp="1"/>
          </p:cNvSpPr>
          <p:nvPr>
            <p:ph idx="1"/>
          </p:nvPr>
        </p:nvSpPr>
        <p:spPr>
          <a:xfrm>
            <a:off x="685800" y="1652954"/>
            <a:ext cx="10820400" cy="4255477"/>
          </a:xfrm>
        </p:spPr>
        <p:txBody>
          <a:bodyPr>
            <a:normAutofit fontScale="77500" lnSpcReduction="20000"/>
          </a:bodyPr>
          <a:lstStyle/>
          <a:p>
            <a:pPr marL="514350" indent="-514350">
              <a:lnSpc>
                <a:spcPct val="170000"/>
              </a:lnSpc>
              <a:buFont typeface="+mj-lt"/>
              <a:buAutoNum type="romanUcPeriod"/>
            </a:pPr>
            <a:r>
              <a:rPr lang="en-US" dirty="0"/>
              <a:t>In this project I did not use any dataset, it is the python APIs which scrape data as the code functions. These APIs are highly reliable and legally allowed to scrape data from websites.</a:t>
            </a:r>
          </a:p>
          <a:p>
            <a:pPr marL="514350" indent="-514350">
              <a:lnSpc>
                <a:spcPct val="170000"/>
              </a:lnSpc>
              <a:buFont typeface="+mj-lt"/>
              <a:buAutoNum type="romanUcPeriod"/>
            </a:pPr>
            <a:r>
              <a:rPr lang="en-US" dirty="0"/>
              <a:t>Nasdaq stock symbols and names dataset from datahub.io (https://datahub.io/core/</a:t>
            </a:r>
            <a:r>
              <a:rPr lang="en-US" dirty="0" err="1"/>
              <a:t>nasdaq</a:t>
            </a:r>
            <a:r>
              <a:rPr lang="en-US" dirty="0"/>
              <a:t>-listings) to map symbols with names and scrape information using both symbols and names. </a:t>
            </a:r>
          </a:p>
          <a:p>
            <a:pPr marL="514350" indent="-514350">
              <a:lnSpc>
                <a:spcPct val="170000"/>
              </a:lnSpc>
              <a:buFont typeface="+mj-lt"/>
              <a:buAutoNum type="romanUcPeriod"/>
            </a:pPr>
            <a:r>
              <a:rPr lang="en-US" dirty="0"/>
              <a:t>The twitter tweets data used for this project is fetched using Snscrape a python API to scrape twitter tweets with keyword search.</a:t>
            </a:r>
          </a:p>
          <a:p>
            <a:pPr marL="514350" indent="-514350">
              <a:lnSpc>
                <a:spcPct val="170000"/>
              </a:lnSpc>
              <a:buFont typeface="+mj-lt"/>
              <a:buAutoNum type="romanUcPeriod"/>
            </a:pPr>
            <a:r>
              <a:rPr lang="en-US" dirty="0"/>
              <a:t>SimilarWeb API for website traffic information from similar webpage which contains website data of over  100 million websites. (https://www.similarweb.com)</a:t>
            </a:r>
          </a:p>
          <a:p>
            <a:pPr marL="514350" indent="-514350">
              <a:lnSpc>
                <a:spcPct val="170000"/>
              </a:lnSpc>
              <a:buFont typeface="+mj-lt"/>
              <a:buAutoNum type="romanUcPeriod"/>
            </a:pPr>
            <a:r>
              <a:rPr lang="en-US" dirty="0"/>
              <a:t>yfinance API to scrape latest news articles and stock information. </a:t>
            </a:r>
          </a:p>
          <a:p>
            <a:endParaRPr lang="en-US" dirty="0"/>
          </a:p>
        </p:txBody>
      </p:sp>
    </p:spTree>
    <p:extLst>
      <p:ext uri="{BB962C8B-B14F-4D97-AF65-F5344CB8AC3E}">
        <p14:creationId xmlns:p14="http://schemas.microsoft.com/office/powerpoint/2010/main" val="3398261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F370-2916-9F45-863C-67180C67C2EF}"/>
              </a:ext>
            </a:extLst>
          </p:cNvPr>
          <p:cNvSpPr>
            <a:spLocks noGrp="1"/>
          </p:cNvSpPr>
          <p:nvPr>
            <p:ph type="title"/>
          </p:nvPr>
        </p:nvSpPr>
        <p:spPr>
          <a:xfrm>
            <a:off x="685800" y="764373"/>
            <a:ext cx="10820400" cy="1293028"/>
          </a:xfrm>
        </p:spPr>
        <p:txBody>
          <a:bodyPr/>
          <a:lstStyle/>
          <a:p>
            <a:pPr algn="l"/>
            <a:r>
              <a:rPr lang="en-US" dirty="0"/>
              <a:t>Research question</a:t>
            </a:r>
          </a:p>
        </p:txBody>
      </p:sp>
      <p:sp>
        <p:nvSpPr>
          <p:cNvPr id="3" name="Content Placeholder 2">
            <a:extLst>
              <a:ext uri="{FF2B5EF4-FFF2-40B4-BE49-F238E27FC236}">
                <a16:creationId xmlns:a16="http://schemas.microsoft.com/office/drawing/2014/main" id="{FC41019E-3320-8B4F-BCBD-65A094576807}"/>
              </a:ext>
            </a:extLst>
          </p:cNvPr>
          <p:cNvSpPr>
            <a:spLocks noGrp="1"/>
          </p:cNvSpPr>
          <p:nvPr>
            <p:ph idx="1"/>
          </p:nvPr>
        </p:nvSpPr>
        <p:spPr>
          <a:xfrm>
            <a:off x="685800" y="2672862"/>
            <a:ext cx="10820400" cy="3545823"/>
          </a:xfrm>
        </p:spPr>
        <p:txBody>
          <a:bodyPr/>
          <a:lstStyle/>
          <a:p>
            <a:pPr marL="0" indent="0">
              <a:lnSpc>
                <a:spcPct val="150000"/>
              </a:lnSpc>
              <a:buNone/>
            </a:pPr>
            <a:r>
              <a:rPr lang="en-US" dirty="0"/>
              <a:t>This project aims to build a strong UI to take look at the how risk can be correlated with features such as news articles, social media responses(in this case twitter tweets) and webpage data collected web analytics which include traffic sources, referring sites, page views, paths taken and conversion rates. </a:t>
            </a:r>
          </a:p>
        </p:txBody>
      </p:sp>
    </p:spTree>
    <p:extLst>
      <p:ext uri="{BB962C8B-B14F-4D97-AF65-F5344CB8AC3E}">
        <p14:creationId xmlns:p14="http://schemas.microsoft.com/office/powerpoint/2010/main" val="758013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EE49D437-C2FC-5145-855E-723BB5986E80}"/>
              </a:ext>
            </a:extLst>
          </p:cNvPr>
          <p:cNvSpPr>
            <a:spLocks noGrp="1"/>
          </p:cNvSpPr>
          <p:nvPr>
            <p:ph type="title"/>
          </p:nvPr>
        </p:nvSpPr>
        <p:spPr>
          <a:xfrm>
            <a:off x="685799" y="1112036"/>
            <a:ext cx="3977639" cy="578310"/>
          </a:xfrm>
        </p:spPr>
        <p:txBody>
          <a:bodyPr vert="horz" lIns="91440" tIns="45720" rIns="91440" bIns="45720" rtlCol="0" anchor="b">
            <a:normAutofit/>
          </a:bodyPr>
          <a:lstStyle/>
          <a:p>
            <a:pPr algn="l"/>
            <a:r>
              <a:rPr lang="en-US" sz="2800" kern="1200" cap="all" baseline="0" dirty="0">
                <a:solidFill>
                  <a:schemeClr val="tx1"/>
                </a:solidFill>
                <a:latin typeface="+mj-lt"/>
                <a:ea typeface="+mj-ea"/>
                <a:cs typeface="+mj-cs"/>
              </a:rPr>
              <a:t>Flow Diagram</a:t>
            </a:r>
          </a:p>
        </p:txBody>
      </p:sp>
      <p:sp>
        <p:nvSpPr>
          <p:cNvPr id="4" name="TextBox 3">
            <a:extLst>
              <a:ext uri="{FF2B5EF4-FFF2-40B4-BE49-F238E27FC236}">
                <a16:creationId xmlns:a16="http://schemas.microsoft.com/office/drawing/2014/main" id="{6A6A1F57-3947-C44B-9113-EFE65DB5F25C}"/>
              </a:ext>
            </a:extLst>
          </p:cNvPr>
          <p:cNvSpPr txBox="1"/>
          <p:nvPr/>
        </p:nvSpPr>
        <p:spPr>
          <a:xfrm>
            <a:off x="685800" y="1939242"/>
            <a:ext cx="3977639" cy="4279443"/>
          </a:xfrm>
          <a:prstGeom prst="rect">
            <a:avLst/>
          </a:prstGeom>
        </p:spPr>
        <p:txBody>
          <a:bodyPr vert="horz" lIns="91440" tIns="45720" rIns="91440" bIns="45720" rtlCol="0">
            <a:normAutofit fontScale="77500" lnSpcReduction="20000"/>
          </a:bodyPr>
          <a:lstStyle/>
          <a:p>
            <a:pPr marL="400050" indent="-400050" defTabSz="914400">
              <a:lnSpc>
                <a:spcPct val="160000"/>
              </a:lnSpc>
              <a:spcAft>
                <a:spcPts val="600"/>
              </a:spcAft>
              <a:buFont typeface="+mj-lt"/>
              <a:buAutoNum type="romanLcPeriod"/>
            </a:pPr>
            <a:r>
              <a:rPr lang="en-US" sz="1600" dirty="0"/>
              <a:t>Block 1 Any company can be selected based on stock name</a:t>
            </a:r>
          </a:p>
          <a:p>
            <a:pPr marL="400050" indent="-400050" defTabSz="914400">
              <a:lnSpc>
                <a:spcPct val="160000"/>
              </a:lnSpc>
              <a:spcAft>
                <a:spcPts val="600"/>
              </a:spcAft>
              <a:buFont typeface="+mj-lt"/>
              <a:buAutoNum type="romanLcPeriod"/>
            </a:pPr>
            <a:r>
              <a:rPr lang="en-US" sz="1600" dirty="0"/>
              <a:t>Block 2 Store data in cloud for easy access and prevent information loss</a:t>
            </a:r>
          </a:p>
          <a:p>
            <a:pPr marL="400050" indent="-400050" defTabSz="914400">
              <a:lnSpc>
                <a:spcPct val="160000"/>
              </a:lnSpc>
              <a:spcAft>
                <a:spcPts val="600"/>
              </a:spcAft>
              <a:buFont typeface="+mj-lt"/>
              <a:buAutoNum type="romanLcPeriod"/>
            </a:pPr>
            <a:r>
              <a:rPr lang="en-US" sz="1600" dirty="0"/>
              <a:t>Block 3 Real time webpage-based dashboard providing sentiment, summery of news articles, other important webpage links. </a:t>
            </a:r>
          </a:p>
          <a:p>
            <a:pPr marL="400050" indent="-400050" defTabSz="914400">
              <a:lnSpc>
                <a:spcPct val="160000"/>
              </a:lnSpc>
              <a:spcAft>
                <a:spcPts val="600"/>
              </a:spcAft>
              <a:buFont typeface="+mj-lt"/>
              <a:buAutoNum type="romanLcPeriod"/>
            </a:pPr>
            <a:r>
              <a:rPr lang="en-US" sz="1600" dirty="0"/>
              <a:t>Block 4 Sentiment analysis on news and twitter tweets</a:t>
            </a:r>
          </a:p>
          <a:p>
            <a:pPr marL="400050" indent="-400050" defTabSz="914400">
              <a:lnSpc>
                <a:spcPct val="160000"/>
              </a:lnSpc>
              <a:spcAft>
                <a:spcPts val="600"/>
              </a:spcAft>
              <a:buFont typeface="+mj-lt"/>
              <a:buAutoNum type="romanLcPeriod"/>
            </a:pPr>
            <a:r>
              <a:rPr lang="en-US" sz="1600" dirty="0"/>
              <a:t>Block 5 Impact on website traffic</a:t>
            </a:r>
          </a:p>
          <a:p>
            <a:pPr marL="400050" indent="-400050" defTabSz="914400">
              <a:lnSpc>
                <a:spcPct val="160000"/>
              </a:lnSpc>
              <a:spcAft>
                <a:spcPts val="600"/>
              </a:spcAft>
              <a:buFont typeface="+mj-lt"/>
              <a:buAutoNum type="romanLcPeriod"/>
            </a:pPr>
            <a:r>
              <a:rPr lang="en-US" sz="1600" dirty="0"/>
              <a:t>Block 6 Financial impact like stock price and trend.</a:t>
            </a:r>
          </a:p>
          <a:p>
            <a:pPr marL="400050" indent="-400050" defTabSz="914400">
              <a:lnSpc>
                <a:spcPct val="160000"/>
              </a:lnSpc>
              <a:spcAft>
                <a:spcPts val="600"/>
              </a:spcAft>
              <a:buFont typeface="+mj-lt"/>
              <a:buAutoNum type="romanLcPeriod"/>
            </a:pPr>
            <a:r>
              <a:rPr lang="en-US" sz="1600" dirty="0"/>
              <a:t>Block 7 Data analysis based on all the data acquired for possible risk mitigation. </a:t>
            </a:r>
          </a:p>
          <a:p>
            <a:pPr defTabSz="914400">
              <a:lnSpc>
                <a:spcPct val="90000"/>
              </a:lnSpc>
              <a:spcAft>
                <a:spcPts val="600"/>
              </a:spcAft>
            </a:pPr>
            <a:endParaRPr lang="en-US" sz="1600" dirty="0"/>
          </a:p>
          <a:p>
            <a:pPr indent="-228600" defTabSz="914400">
              <a:lnSpc>
                <a:spcPct val="90000"/>
              </a:lnSpc>
              <a:spcAft>
                <a:spcPts val="600"/>
              </a:spcAft>
              <a:buFont typeface="Arial" panose="020B0604020202020204" pitchFamily="34" charset="0"/>
              <a:buChar char="•"/>
            </a:pPr>
            <a:endParaRPr lang="en-US" sz="1600" dirty="0"/>
          </a:p>
        </p:txBody>
      </p:sp>
      <p:pic>
        <p:nvPicPr>
          <p:cNvPr id="15" name="Content Placeholder 14" descr="Diagram&#10;&#10;Description automatically generated">
            <a:extLst>
              <a:ext uri="{FF2B5EF4-FFF2-40B4-BE49-F238E27FC236}">
                <a16:creationId xmlns:a16="http://schemas.microsoft.com/office/drawing/2014/main" id="{A9486D1E-9D4D-D446-B60B-19285879C6B2}"/>
              </a:ext>
            </a:extLst>
          </p:cNvPr>
          <p:cNvPicPr>
            <a:picLocks noGrp="1" noChangeAspect="1"/>
          </p:cNvPicPr>
          <p:nvPr>
            <p:ph idx="1"/>
          </p:nvPr>
        </p:nvPicPr>
        <p:blipFill>
          <a:blip r:embed="rId3"/>
          <a:stretch>
            <a:fillRect/>
          </a:stretch>
        </p:blipFill>
        <p:spPr>
          <a:xfrm>
            <a:off x="4972699" y="1342683"/>
            <a:ext cx="6533501" cy="4279443"/>
          </a:xfrm>
          <a:prstGeom prst="rect">
            <a:avLst/>
          </a:prstGeom>
        </p:spPr>
      </p:pic>
    </p:spTree>
    <p:extLst>
      <p:ext uri="{BB962C8B-B14F-4D97-AF65-F5344CB8AC3E}">
        <p14:creationId xmlns:p14="http://schemas.microsoft.com/office/powerpoint/2010/main" val="1717051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8D136-9F65-4F40-9E2B-B03B02489CDB}"/>
              </a:ext>
            </a:extLst>
          </p:cNvPr>
          <p:cNvSpPr>
            <a:spLocks noGrp="1"/>
          </p:cNvSpPr>
          <p:nvPr>
            <p:ph type="title"/>
          </p:nvPr>
        </p:nvSpPr>
        <p:spPr>
          <a:xfrm>
            <a:off x="685800" y="764373"/>
            <a:ext cx="10820400" cy="1293028"/>
          </a:xfrm>
        </p:spPr>
        <p:txBody>
          <a:bodyPr/>
          <a:lstStyle/>
          <a:p>
            <a:pPr algn="l"/>
            <a:r>
              <a:rPr lang="en-US" dirty="0"/>
              <a:t>Initial EDA Results</a:t>
            </a:r>
          </a:p>
        </p:txBody>
      </p:sp>
      <p:pic>
        <p:nvPicPr>
          <p:cNvPr id="5" name="Content Placeholder 4" descr="Text&#10;&#10;Description automatically generated">
            <a:extLst>
              <a:ext uri="{FF2B5EF4-FFF2-40B4-BE49-F238E27FC236}">
                <a16:creationId xmlns:a16="http://schemas.microsoft.com/office/drawing/2014/main" id="{996F4389-CE0E-4B4B-98DA-97F66BBA782D}"/>
              </a:ext>
            </a:extLst>
          </p:cNvPr>
          <p:cNvPicPr>
            <a:picLocks noGrp="1" noChangeAspect="1"/>
          </p:cNvPicPr>
          <p:nvPr>
            <p:ph idx="1"/>
          </p:nvPr>
        </p:nvPicPr>
        <p:blipFill rotWithShape="1">
          <a:blip r:embed="rId2"/>
          <a:srcRect l="2101" t="2457" r="2593" b="3846"/>
          <a:stretch/>
        </p:blipFill>
        <p:spPr>
          <a:xfrm>
            <a:off x="128588" y="3829049"/>
            <a:ext cx="5834062" cy="2784495"/>
          </a:xfrm>
        </p:spPr>
      </p:pic>
      <p:pic>
        <p:nvPicPr>
          <p:cNvPr id="7" name="Picture 6" descr="Text&#10;&#10;Description automatically generated">
            <a:extLst>
              <a:ext uri="{FF2B5EF4-FFF2-40B4-BE49-F238E27FC236}">
                <a16:creationId xmlns:a16="http://schemas.microsoft.com/office/drawing/2014/main" id="{E593533A-5F8B-B841-BFA0-F0C3E15A38E2}"/>
              </a:ext>
            </a:extLst>
          </p:cNvPr>
          <p:cNvPicPr>
            <a:picLocks noChangeAspect="1"/>
          </p:cNvPicPr>
          <p:nvPr/>
        </p:nvPicPr>
        <p:blipFill rotWithShape="1">
          <a:blip r:embed="rId3"/>
          <a:srcRect l="1765" t="3704" r="829"/>
          <a:stretch/>
        </p:blipFill>
        <p:spPr>
          <a:xfrm>
            <a:off x="6229350" y="2314575"/>
            <a:ext cx="5962650" cy="2971800"/>
          </a:xfrm>
          <a:prstGeom prst="rect">
            <a:avLst/>
          </a:prstGeom>
        </p:spPr>
      </p:pic>
    </p:spTree>
    <p:extLst>
      <p:ext uri="{BB962C8B-B14F-4D97-AF65-F5344CB8AC3E}">
        <p14:creationId xmlns:p14="http://schemas.microsoft.com/office/powerpoint/2010/main" val="111651394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3990</TotalTime>
  <Words>1040</Words>
  <Application>Microsoft Macintosh PowerPoint</Application>
  <PresentationFormat>Widescreen</PresentationFormat>
  <Paragraphs>49</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Vapor Trail</vt:lpstr>
      <vt:lpstr>Risk Management using data analytics and Natural Language processing</vt:lpstr>
      <vt:lpstr>Introduction</vt:lpstr>
      <vt:lpstr>risk management and its essence in any business</vt:lpstr>
      <vt:lpstr>ERM Case Study: Bank of New York Mellon </vt:lpstr>
      <vt:lpstr>Risk Management Strategies </vt:lpstr>
      <vt:lpstr>Data sources</vt:lpstr>
      <vt:lpstr>Research question</vt:lpstr>
      <vt:lpstr>Flow Diagram</vt:lpstr>
      <vt:lpstr>Initial EDA Results</vt:lpstr>
      <vt:lpstr>PowerPoint Presentation</vt:lpstr>
      <vt:lpstr>PowerPoint Presentation</vt:lpstr>
      <vt:lpstr>PowerPoint Presentation</vt:lpstr>
      <vt:lpstr>MACHINE LEARNING MODELS</vt:lpstr>
      <vt:lpstr>Expected outcomes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Risk Management using data analytics and Natural Language processing</dc:title>
  <dc:creator>Sai Karteek Edumudi</dc:creator>
  <cp:lastModifiedBy>Sai Karteek Edumudi</cp:lastModifiedBy>
  <cp:revision>4</cp:revision>
  <dcterms:created xsi:type="dcterms:W3CDTF">2022-02-28T03:17:12Z</dcterms:created>
  <dcterms:modified xsi:type="dcterms:W3CDTF">2022-03-03T07:32:40Z</dcterms:modified>
</cp:coreProperties>
</file>

<file path=docProps/thumbnail.jpeg>
</file>